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69" r:id="rId8"/>
    <p:sldId id="258" r:id="rId9"/>
    <p:sldId id="259" r:id="rId10"/>
    <p:sldId id="260" r:id="rId11"/>
    <p:sldId id="261" r:id="rId12"/>
    <p:sldId id="262" r:id="rId13"/>
    <p:sldId id="263" r:id="rId14"/>
    <p:sldId id="283" r:id="rId15"/>
    <p:sldId id="284" r:id="rId16"/>
    <p:sldId id="285" r:id="rId17"/>
    <p:sldId id="286" r:id="rId18"/>
    <p:sldId id="287" r:id="rId19"/>
    <p:sldId id="264" r:id="rId20"/>
    <p:sldId id="265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5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100 MATH TEACHERS CHOICE FOR PD</a:t>
            </a:r>
          </a:p>
        </c:rich>
      </c:tx>
      <c:layout>
        <c:manualLayout>
          <c:xMode val="edge"/>
          <c:yMode val="edge"/>
          <c:x val="0.32083453476766111"/>
          <c:y val="3.9710485133020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Sheet1!$A$1:$C$1</c:f>
              <c:strCache>
                <c:ptCount val="3"/>
                <c:pt idx="0">
                  <c:v>FRACTIONS</c:v>
                </c:pt>
                <c:pt idx="1">
                  <c:v>STATISTICS</c:v>
                </c:pt>
                <c:pt idx="2">
                  <c:v>NANO TECH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29</c:v>
                </c:pt>
                <c:pt idx="1">
                  <c:v>26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05-4612-9908-1391EF7B1E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03783208"/>
        <c:axId val="203783600"/>
        <c:axId val="0"/>
      </c:bar3DChart>
      <c:catAx>
        <c:axId val="203783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83600"/>
        <c:crosses val="autoZero"/>
        <c:auto val="1"/>
        <c:lblAlgn val="ctr"/>
        <c:lblOffset val="100"/>
        <c:noMultiLvlLbl val="0"/>
      </c:catAx>
      <c:valAx>
        <c:axId val="20378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83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MATH TEACHERS CHOICE FOR PD</a:t>
            </a:r>
          </a:p>
        </c:rich>
      </c:tx>
      <c:layout>
        <c:manualLayout>
          <c:xMode val="edge"/>
          <c:yMode val="edge"/>
          <c:x val="0.32083453476766111"/>
          <c:y val="3.9710485133020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Sheet1!$A$1:$C$1</c:f>
              <c:strCache>
                <c:ptCount val="3"/>
                <c:pt idx="0">
                  <c:v>FRACTIONS</c:v>
                </c:pt>
                <c:pt idx="1">
                  <c:v>STATISTICS</c:v>
                </c:pt>
                <c:pt idx="2">
                  <c:v>NANO TECH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29</c:v>
                </c:pt>
                <c:pt idx="1">
                  <c:v>26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3-4EB1-ACCE-14F9182497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03784384"/>
        <c:axId val="204911616"/>
        <c:axId val="0"/>
      </c:bar3DChart>
      <c:catAx>
        <c:axId val="20378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11616"/>
        <c:crosses val="autoZero"/>
        <c:auto val="1"/>
        <c:lblAlgn val="ctr"/>
        <c:lblOffset val="100"/>
        <c:noMultiLvlLbl val="0"/>
      </c:catAx>
      <c:valAx>
        <c:axId val="20491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8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MATH TEACHERS CHOICE FOR PD</a:t>
            </a:r>
          </a:p>
        </c:rich>
      </c:tx>
      <c:layout>
        <c:manualLayout>
          <c:xMode val="edge"/>
          <c:yMode val="edge"/>
          <c:x val="0.32083453476766111"/>
          <c:y val="3.9710485133020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Sheet1!$A$1:$C$1</c:f>
              <c:strCache>
                <c:ptCount val="3"/>
                <c:pt idx="0">
                  <c:v>FRACTIONS</c:v>
                </c:pt>
                <c:pt idx="1">
                  <c:v>STATISTICS</c:v>
                </c:pt>
                <c:pt idx="2">
                  <c:v>NANO TECH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29</c:v>
                </c:pt>
                <c:pt idx="1">
                  <c:v>26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BA-4735-85F6-1779E566B5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04912400"/>
        <c:axId val="204912792"/>
        <c:axId val="0"/>
      </c:bar3DChart>
      <c:catAx>
        <c:axId val="2049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12792"/>
        <c:crosses val="autoZero"/>
        <c:auto val="1"/>
        <c:lblAlgn val="ctr"/>
        <c:lblOffset val="100"/>
        <c:noMultiLvlLbl val="0"/>
      </c:catAx>
      <c:valAx>
        <c:axId val="204912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MATH TEACHERS CHOICE FOR PD</a:t>
            </a:r>
          </a:p>
        </c:rich>
      </c:tx>
      <c:layout>
        <c:manualLayout>
          <c:xMode val="edge"/>
          <c:yMode val="edge"/>
          <c:x val="0.32083453476766111"/>
          <c:y val="3.9710485133020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Sheet1!$A$1:$C$1</c:f>
              <c:strCache>
                <c:ptCount val="3"/>
                <c:pt idx="0">
                  <c:v>FRACTIONS</c:v>
                </c:pt>
                <c:pt idx="1">
                  <c:v>STATISTICS</c:v>
                </c:pt>
                <c:pt idx="2">
                  <c:v>NANO TECH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29</c:v>
                </c:pt>
                <c:pt idx="1">
                  <c:v>26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75-440C-B25D-2F70FC4F90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04913576"/>
        <c:axId val="204913968"/>
        <c:axId val="0"/>
      </c:bar3DChart>
      <c:catAx>
        <c:axId val="20491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13968"/>
        <c:crosses val="autoZero"/>
        <c:auto val="1"/>
        <c:lblAlgn val="ctr"/>
        <c:lblOffset val="100"/>
        <c:noMultiLvlLbl val="0"/>
      </c:catAx>
      <c:valAx>
        <c:axId val="20491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13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TEACHER PD CHOICES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388888888888889"/>
          <c:y val="0.26694444444444443"/>
          <c:w val="0.72442497812773399"/>
          <c:h val="0.7284259259259259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D98-4A71-9056-98B83A22E5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D98-4A71-9056-98B83A22E5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D98-4A71-9056-98B83A22E5C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Sheet1!$A$1:$C$1</c:f>
              <c:strCache>
                <c:ptCount val="3"/>
                <c:pt idx="0">
                  <c:v>FRACTIONS</c:v>
                </c:pt>
                <c:pt idx="1">
                  <c:v>STATISTICS</c:v>
                </c:pt>
                <c:pt idx="2">
                  <c:v>NANO TECH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29</c:v>
                </c:pt>
                <c:pt idx="1">
                  <c:v>26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98-4A71-9056-98B83A22E5C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TEACHER PD CHOICES</a:t>
            </a:r>
          </a:p>
        </c:rich>
      </c:tx>
      <c:layout>
        <c:manualLayout>
          <c:xMode val="edge"/>
          <c:yMode val="edge"/>
          <c:x val="0.2276111111111111"/>
          <c:y val="7.407407407407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388888888888889"/>
          <c:y val="0.26694444444444443"/>
          <c:w val="0.72442497812773399"/>
          <c:h val="0.7284259259259259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E5A-4D2C-B3AB-24CD00B923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E5A-4D2C-B3AB-24CD00B923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E5A-4D2C-B3AB-24CD00B923E9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Sheet1!$A$1:$C$1</c:f>
              <c:strCache>
                <c:ptCount val="3"/>
                <c:pt idx="0">
                  <c:v>FRACTIONS</c:v>
                </c:pt>
                <c:pt idx="1">
                  <c:v>STATISTICS</c:v>
                </c:pt>
                <c:pt idx="2">
                  <c:v>NANO TECH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29</c:v>
                </c:pt>
                <c:pt idx="1">
                  <c:v>26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5A-4D2C-B3AB-24CD00B923E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0.4397</cdr:x>
      <cdr:y>0.59654</cdr:y>
    </cdr:from>
    <cdr:to>
      <cdr:x>0.64235</cdr:x>
      <cdr:y>0.86301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824722" y="3927454"/>
          <a:ext cx="2223687" cy="175432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NOT</a:t>
          </a:r>
        </a:p>
        <a:p xmlns:a="http://schemas.openxmlformats.org/drawingml/2006/main">
          <a:pPr algn="ctr"/>
          <a:r>
            <a: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NANO</a:t>
          </a:r>
          <a:endParaRPr lang="en-US" sz="54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0.50458</cdr:x>
      <cdr:y>0.29657</cdr:y>
    </cdr:from>
    <cdr:to>
      <cdr:x>0.70724</cdr:x>
      <cdr:y>0.56303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536704" y="1952506"/>
          <a:ext cx="2223687" cy="175432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NOT</a:t>
          </a:r>
        </a:p>
        <a:p xmlns:a="http://schemas.openxmlformats.org/drawingml/2006/main">
          <a:pPr algn="ctr"/>
          <a:r>
            <a: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NANO</a:t>
          </a:r>
          <a:endParaRPr lang="en-US" sz="54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0.04872</cdr:x>
      <cdr:y>0.13714</cdr:y>
    </cdr:from>
    <cdr:to>
      <cdr:x>0.99993</cdr:x>
      <cdr:y>0.27739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534573" y="902901"/>
          <a:ext cx="10437473" cy="923330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rPr>
            <a:t>NANO LESS LIKELY THAN NOT </a:t>
          </a:r>
          <a:endParaRPr lang="en-US" sz="5400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7/22/2016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7/22/2016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7/22/2016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0.png"/><Relationship Id="rId12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17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Relationship Id="rId1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ODDS &amp; ENDS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“TEST PREP”</a:t>
            </a:r>
          </a:p>
        </p:txBody>
      </p:sp>
    </p:spTree>
    <p:extLst>
      <p:ext uri="{BB962C8B-B14F-4D97-AF65-F5344CB8AC3E}">
        <p14:creationId xmlns:p14="http://schemas.microsoft.com/office/powerpoint/2010/main" val="1247200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1634"/>
              </p:ext>
            </p:extLst>
          </p:nvPr>
        </p:nvGraphicFramePr>
        <p:xfrm>
          <a:off x="307144" y="228600"/>
          <a:ext cx="10820400" cy="64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301430" y="871248"/>
            <a:ext cx="8069838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</a:rPr>
              <a:t>Pick a random teacher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</a:rPr>
              <a:t>Is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nano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</a:rPr>
              <a:t> tech 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</a:rPr>
              <a:t>(1) more likely than not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</a:rPr>
              <a:t>Or 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</a:rPr>
              <a:t>(2)less likely than not 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</a:rPr>
              <a:t>to be chosen?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846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345726"/>
              </p:ext>
            </p:extLst>
          </p:nvPr>
        </p:nvGraphicFramePr>
        <p:xfrm>
          <a:off x="307144" y="228600"/>
          <a:ext cx="6248400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421007"/>
              </p:ext>
            </p:extLst>
          </p:nvPr>
        </p:nvGraphicFramePr>
        <p:xfrm>
          <a:off x="6961164" y="37736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0526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939805"/>
              </p:ext>
            </p:extLst>
          </p:nvPr>
        </p:nvGraphicFramePr>
        <p:xfrm>
          <a:off x="912055" y="0"/>
          <a:ext cx="10972800" cy="658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266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LINES OF SYMMETRY</a:t>
            </a:r>
          </a:p>
        </p:txBody>
      </p:sp>
      <p:pic>
        <p:nvPicPr>
          <p:cNvPr id="1026" name="Picture 2" descr="http://community.digitalmediaacademy.org/wp-content/uploads/2009/04/Asymmetry-Compar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04" y="1931964"/>
            <a:ext cx="600075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41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5/5a/Mitsubishi_logo.svg/1191px-Mitsubishi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60" y="1154264"/>
            <a:ext cx="5743035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923721" y="0"/>
            <a:ext cx="26504" cy="6858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3660000">
            <a:off x="5654092" y="1123067"/>
            <a:ext cx="26504" cy="68580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-3660000">
            <a:off x="6160529" y="1123077"/>
            <a:ext cx="26504" cy="6858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211163" y="449218"/>
            <a:ext cx="3509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MITSUBISHI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154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utelligence.com/wp-content/uploads/volkswagen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165" y="1431731"/>
            <a:ext cx="6729984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077242" y="196948"/>
            <a:ext cx="84406" cy="666105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83535" y="259994"/>
            <a:ext cx="4628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VOLKSWAGON</a:t>
            </a:r>
          </a:p>
        </p:txBody>
      </p:sp>
    </p:spTree>
    <p:extLst>
      <p:ext uri="{BB962C8B-B14F-4D97-AF65-F5344CB8AC3E}">
        <p14:creationId xmlns:p14="http://schemas.microsoft.com/office/powerpoint/2010/main" val="28857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b/bd/CBS_Eyemark.svg/2000px-CBS_Eyema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9040" y="548640"/>
            <a:ext cx="557784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-60000">
            <a:off x="1702191" y="3277772"/>
            <a:ext cx="9495692" cy="562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340000">
            <a:off x="3599638" y="3291840"/>
            <a:ext cx="5943600" cy="5627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321649" y="139729"/>
            <a:ext cx="1285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CBS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313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lipartbest.com/cliparts/KTn/oqK/KTnoqKqG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731520"/>
            <a:ext cx="491924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922498" y="365760"/>
            <a:ext cx="28135" cy="649224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3600000">
            <a:off x="6074898" y="182880"/>
            <a:ext cx="28135" cy="649224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-3600000">
            <a:off x="6074898" y="365760"/>
            <a:ext cx="28135" cy="649224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860000">
            <a:off x="5948288" y="264945"/>
            <a:ext cx="28135" cy="6492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-240000">
            <a:off x="4331133" y="284068"/>
            <a:ext cx="3291840" cy="6492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-1500000">
            <a:off x="2262552" y="1742047"/>
            <a:ext cx="7772400" cy="35661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532621" y="295853"/>
            <a:ext cx="3446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WAL-MART</a:t>
            </a:r>
          </a:p>
        </p:txBody>
      </p:sp>
    </p:spTree>
    <p:extLst>
      <p:ext uri="{BB962C8B-B14F-4D97-AF65-F5344CB8AC3E}">
        <p14:creationId xmlns:p14="http://schemas.microsoft.com/office/powerpoint/2010/main" val="302457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age.freepik.com/free-icon/yin-yang--ios-7--symbol_318-343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05" y="505230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thumb/e/e7/Simple_parallelogram.svg/2000px-Simple_parallelogram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15" y="4491110"/>
            <a:ext cx="4876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2610" y="2925132"/>
            <a:ext cx="2766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Yin Yang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962206" y="843114"/>
            <a:ext cx="4598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NO SYMMETRY</a:t>
            </a:r>
          </a:p>
        </p:txBody>
      </p:sp>
    </p:spTree>
    <p:extLst>
      <p:ext uri="{BB962C8B-B14F-4D97-AF65-F5344CB8AC3E}">
        <p14:creationId xmlns:p14="http://schemas.microsoft.com/office/powerpoint/2010/main" val="27879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MIDNIGHT CONFUSION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0051" y="2038867"/>
            <a:ext cx="8063105" cy="2585323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TODAY IS JULY 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28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IS 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MIDNIGHT </a:t>
            </a:r>
            <a:r>
              <a:rPr lang="en-US" sz="54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JULY </a:t>
            </a:r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28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TONIGHT OR LAST NIGHT?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0074" y="4880541"/>
            <a:ext cx="6668812" cy="175432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MIDNIGHT IS THE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START OF THE DAY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0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THE POINT?</a:t>
            </a:r>
          </a:p>
        </p:txBody>
      </p:sp>
      <p:pic>
        <p:nvPicPr>
          <p:cNvPr id="1026" name="Picture 2" descr="https://s-media-cache-ak0.pinimg.com/564x/eb/66/b6/eb66b6531a8a08f6a324945b9461c8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2" y="1979790"/>
            <a:ext cx="11527878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91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54" y="993179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dirty="0"/>
              <a:t>You have an urn with 3 red and 2 green balls. Pick two at random – don’t replace the first ball before picking the second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78" y="2666649"/>
            <a:ext cx="2495898" cy="39724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21463" y="2610683"/>
            <a:ext cx="6032421" cy="424731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IS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PROBABILITY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OF GETTING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ONE BALL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OF EACH COLOR?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35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" y="1574885"/>
            <a:ext cx="2495898" cy="397247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470121" y="2356477"/>
            <a:ext cx="2043953" cy="100404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62602" y="2088914"/>
                <a:ext cx="348383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602" y="2088914"/>
                <a:ext cx="348383" cy="6938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2424056" y="3398864"/>
            <a:ext cx="2162012" cy="11590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19600" y="4054393"/>
                <a:ext cx="348383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600" y="4054393"/>
                <a:ext cx="348383" cy="6938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282" y="1683141"/>
            <a:ext cx="904875" cy="1409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0946" y="3637597"/>
            <a:ext cx="884754" cy="140817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5351656" y="1200582"/>
            <a:ext cx="2043953" cy="100404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72270" y="820473"/>
                <a:ext cx="348383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70" y="820473"/>
                <a:ext cx="348383" cy="6938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5404061" y="2242969"/>
            <a:ext cx="2162012" cy="11590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763119" y="2213183"/>
                <a:ext cx="348383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119" y="2213183"/>
                <a:ext cx="348383" cy="6938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5295386" y="3887513"/>
            <a:ext cx="2043953" cy="100404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03457" y="3718421"/>
                <a:ext cx="1030389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457" y="3718421"/>
                <a:ext cx="1030389" cy="69147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5261038" y="4899416"/>
            <a:ext cx="2162012" cy="11590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39932" y="5221315"/>
                <a:ext cx="1030389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932" y="5221315"/>
                <a:ext cx="1030389" cy="69147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7723163" y="900332"/>
            <a:ext cx="576775" cy="5767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424203" y="883920"/>
            <a:ext cx="576775" cy="5767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407839" y="806409"/>
                <a:ext cx="2324616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839" y="806409"/>
                <a:ext cx="2324616" cy="69384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7777089" y="2994073"/>
            <a:ext cx="576775" cy="5767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522677" y="3008142"/>
            <a:ext cx="576775" cy="5767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222614" y="2801676"/>
                <a:ext cx="2324616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614" y="2801676"/>
                <a:ext cx="2324616" cy="69384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7788815" y="3793589"/>
            <a:ext cx="576775" cy="5767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492197" y="3779520"/>
            <a:ext cx="576775" cy="5767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06202" y="3755934"/>
                <a:ext cx="2324616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202" y="3755934"/>
                <a:ext cx="2324616" cy="69384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7617658" y="5676315"/>
            <a:ext cx="576775" cy="5767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363246" y="5718518"/>
            <a:ext cx="576775" cy="5767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880301" y="5582390"/>
                <a:ext cx="2324616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301" y="5582390"/>
                <a:ext cx="2324616" cy="69384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17203" y="196000"/>
                <a:ext cx="6893233" cy="89255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Probability one of each=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03" y="196000"/>
                <a:ext cx="6893233" cy="89255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12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0" grpId="0"/>
      <p:bldP spid="23" grpId="0"/>
      <p:bldP spid="25" grpId="0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39" grpId="0" animBg="1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231153"/>
            <a:ext cx="2495898" cy="39724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3716" y="463066"/>
            <a:ext cx="84670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HOW MANY LINES BETWEEN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 POINTS?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506" y="5419589"/>
            <a:ext cx="9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10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717" y="2217392"/>
            <a:ext cx="3277057" cy="35914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16806" y="1825517"/>
            <a:ext cx="340670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Each line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Is one pair 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hat  can 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 chosen</a:t>
            </a:r>
          </a:p>
        </p:txBody>
      </p:sp>
    </p:spTree>
    <p:extLst>
      <p:ext uri="{BB962C8B-B14F-4D97-AF65-F5344CB8AC3E}">
        <p14:creationId xmlns:p14="http://schemas.microsoft.com/office/powerpoint/2010/main" val="83135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231153"/>
            <a:ext cx="2495898" cy="39724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3716" y="463066"/>
            <a:ext cx="84670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HOW MANY LINES BETWEEN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 POINTS?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506" y="5419589"/>
            <a:ext cx="9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10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717" y="2217392"/>
            <a:ext cx="3277057" cy="359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78410" y="5565338"/>
                <a:ext cx="7551590" cy="129266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cap="none" spc="0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cap="none" spc="0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𝒀𝑬𝑳𝑳𝑶𝑾</m:t>
                        </m:r>
                        <m:r>
                          <a:rPr lang="en-US" sz="5400" b="1" i="1" cap="none" spc="0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cap="none" spc="0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𝑳𝑰𝑵𝑬𝑺</m:t>
                        </m:r>
                      </m:num>
                      <m:den>
                        <m:r>
                          <a:rPr lang="en-US" sz="5400" b="1" i="1" cap="none" spc="0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𝑻𝑶𝑻𝑨𝑳</m:t>
                        </m:r>
                        <m:r>
                          <a:rPr lang="en-US" sz="5400" b="1" i="1" cap="none" spc="0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cap="none" spc="0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𝑳𝑰𝑵𝑬𝑺</m:t>
                        </m:r>
                      </m:den>
                    </m:f>
                  </m:oMath>
                </a14:m>
                <a:r>
                  <a:rPr lang="en-US" sz="5400" b="1" cap="none" spc="0" dirty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cap="none" spc="0" dirty="0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cap="none" spc="0" dirty="0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cap="none" spc="0" dirty="0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pattFill prst="dkUpDiag">
                              <a:fgClr>
                                <a:schemeClr val="tx2"/>
                              </a:fgClr>
                              <a:bgClr>
                                <a:schemeClr val="tx2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5400" b="1" i="1" cap="none" spc="0" dirty="0" smtClean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pattFill prst="dkUpDiag">
                          <a:fgClr>
                            <a:schemeClr val="tx2"/>
                          </a:fgClr>
                          <a:bgClr>
                            <a:schemeClr val="tx2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0" cap="none" spc="0" dirty="0" smtClean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pattFill prst="dkUpDiag">
                          <a:fgClr>
                            <a:schemeClr val="tx2"/>
                          </a:fgClr>
                          <a:bgClr>
                            <a:schemeClr val="tx2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5400" b="1" cap="none" spc="0" dirty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</a:rPr>
                  <a:t>0%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410" y="5565338"/>
                <a:ext cx="7551590" cy="1292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25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97871" y="481011"/>
            <a:ext cx="378340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REFLECTION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ABOUT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X-AXIS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5144" y="1374872"/>
            <a:ext cx="354135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TRIANGLE 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FORMED BY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(-2,1),(2,4)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(4,2)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0" y="628494"/>
            <a:ext cx="7402569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1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97871" y="481011"/>
            <a:ext cx="378340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REFLECTION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ABOUT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-AXIS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6755" y="1197529"/>
            <a:ext cx="526618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Consider triangle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formed from</a:t>
            </a:r>
          </a:p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(1,3), (5,2)</a:t>
            </a:r>
          </a:p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&amp;</a:t>
            </a:r>
          </a:p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(4,-1)</a:t>
            </a:r>
          </a:p>
          <a:p>
            <a:pPr algn="ctr"/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22" y="481011"/>
            <a:ext cx="603504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21445" y="481011"/>
            <a:ext cx="413626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DILATION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BY 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FACTOR OF 2</a:t>
            </a:r>
          </a:p>
        </p:txBody>
      </p:sp>
      <p:sp>
        <p:nvSpPr>
          <p:cNvPr id="4" name="Rectangle 3"/>
          <p:cNvSpPr/>
          <p:nvPr/>
        </p:nvSpPr>
        <p:spPr>
          <a:xfrm>
            <a:off x="384360" y="1315515"/>
            <a:ext cx="590738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CONSIDER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TRIANGLE FORMED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BY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(1,1),(2,3)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&amp; (3,1)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06" y="191729"/>
            <a:ext cx="603504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6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78777"/>
            <a:ext cx="11742241" cy="594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6923" y="4389120"/>
            <a:ext cx="1012874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85914" y="4400840"/>
            <a:ext cx="1012874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89963" y="2586113"/>
            <a:ext cx="1012874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19624" y="3458311"/>
            <a:ext cx="1012874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05560" y="4358638"/>
            <a:ext cx="1012874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6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78777"/>
            <a:ext cx="11742241" cy="5943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0096" y="2474966"/>
            <a:ext cx="1915910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8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.75%</a:t>
            </a:r>
          </a:p>
        </p:txBody>
      </p:sp>
      <p:sp>
        <p:nvSpPr>
          <p:cNvPr id="4" name="Rectangle 3"/>
          <p:cNvSpPr/>
          <p:nvPr/>
        </p:nvSpPr>
        <p:spPr>
          <a:xfrm>
            <a:off x="2918308" y="3358885"/>
            <a:ext cx="2242922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56.25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%</a:t>
            </a:r>
          </a:p>
        </p:txBody>
      </p:sp>
      <p:sp>
        <p:nvSpPr>
          <p:cNvPr id="5" name="Rectangle 4"/>
          <p:cNvSpPr/>
          <p:nvPr/>
        </p:nvSpPr>
        <p:spPr>
          <a:xfrm>
            <a:off x="5649786" y="2474966"/>
            <a:ext cx="2242922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16.25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%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2331" y="3333095"/>
            <a:ext cx="2242922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18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.75%</a:t>
            </a:r>
          </a:p>
        </p:txBody>
      </p:sp>
      <p:sp>
        <p:nvSpPr>
          <p:cNvPr id="7" name="Rectangle 6"/>
          <p:cNvSpPr/>
          <p:nvPr/>
        </p:nvSpPr>
        <p:spPr>
          <a:xfrm>
            <a:off x="3313752" y="4219359"/>
            <a:ext cx="1428597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65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%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9152" y="4219359"/>
            <a:ext cx="1428597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35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%</a:t>
            </a:r>
          </a:p>
        </p:txBody>
      </p:sp>
      <p:sp>
        <p:nvSpPr>
          <p:cNvPr id="9" name="Rectangle 8"/>
          <p:cNvSpPr/>
          <p:nvPr/>
        </p:nvSpPr>
        <p:spPr>
          <a:xfrm>
            <a:off x="8420327" y="2474966"/>
            <a:ext cx="1428597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25%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62528" y="3333095"/>
            <a:ext cx="1428597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75%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42751" y="4205292"/>
            <a:ext cx="1755609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100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72467" y="238203"/>
            <a:ext cx="4018536" cy="175432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PERCENTAGE</a:t>
            </a:r>
          </a:p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1863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50" y="285748"/>
            <a:ext cx="11847131" cy="539496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193366" y="2729132"/>
            <a:ext cx="1983545" cy="1406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669324" y="3894409"/>
            <a:ext cx="2194560" cy="1406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49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Line SEGMENTS between 2 POINTS?</a:t>
            </a:r>
          </a:p>
        </p:txBody>
      </p:sp>
      <p:sp>
        <p:nvSpPr>
          <p:cNvPr id="4" name="Oval 3"/>
          <p:cNvSpPr/>
          <p:nvPr/>
        </p:nvSpPr>
        <p:spPr>
          <a:xfrm>
            <a:off x="3786389" y="3078051"/>
            <a:ext cx="824248" cy="850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553985" y="3063024"/>
            <a:ext cx="824248" cy="850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4" idx="0"/>
            <a:endCxn id="5" idx="4"/>
          </p:cNvCxnSpPr>
          <p:nvPr/>
        </p:nvCxnSpPr>
        <p:spPr>
          <a:xfrm>
            <a:off x="4198513" y="3078051"/>
            <a:ext cx="5767596" cy="834978"/>
          </a:xfrm>
          <a:prstGeom prst="line">
            <a:avLst/>
          </a:prstGeom>
          <a:ln w="539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-960000">
            <a:off x="4252437" y="3075703"/>
            <a:ext cx="5767596" cy="834978"/>
          </a:xfrm>
          <a:prstGeom prst="line">
            <a:avLst/>
          </a:prstGeom>
          <a:ln w="539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95359" y="4894609"/>
            <a:ext cx="81419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ONLY ONE SINCE 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POINTS HAVE NO AREA!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cxnSp>
        <p:nvCxnSpPr>
          <p:cNvPr id="11" name="Straight Connector 10"/>
          <p:cNvCxnSpPr>
            <a:stCxn id="4" idx="6"/>
            <a:endCxn id="5" idx="2"/>
          </p:cNvCxnSpPr>
          <p:nvPr/>
        </p:nvCxnSpPr>
        <p:spPr>
          <a:xfrm flipV="1">
            <a:off x="4610637" y="3488027"/>
            <a:ext cx="4943348" cy="1502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21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Line SEGMENTS between 2 POINTS?</a:t>
            </a:r>
          </a:p>
        </p:txBody>
      </p:sp>
      <p:sp>
        <p:nvSpPr>
          <p:cNvPr id="4" name="Oval 3"/>
          <p:cNvSpPr/>
          <p:nvPr/>
        </p:nvSpPr>
        <p:spPr>
          <a:xfrm>
            <a:off x="3786389" y="307805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553985" y="306302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25936" y="4894609"/>
            <a:ext cx="3680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ONLY ONE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77829" y="3122804"/>
            <a:ext cx="5676156" cy="1502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54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Take 6 POINTS </a:t>
            </a:r>
            <a:br>
              <a:rPr lang="en-US" b="1" dirty="0"/>
            </a:br>
            <a:r>
              <a:rPr lang="en-US" b="1" dirty="0"/>
              <a:t>&amp; </a:t>
            </a:r>
            <a:br>
              <a:rPr lang="en-US" b="1" dirty="0"/>
            </a:br>
            <a:r>
              <a:rPr lang="en-US" b="1" dirty="0"/>
              <a:t>CONNECT EVERY PAIR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3786389" y="3078051"/>
            <a:ext cx="824248" cy="8500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27552" y="4771868"/>
            <a:ext cx="824248" cy="850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11280" y="2288133"/>
            <a:ext cx="824248" cy="8500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75224" y="3648464"/>
            <a:ext cx="824248" cy="8500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60189" y="5771682"/>
            <a:ext cx="824248" cy="85000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54185" y="5636021"/>
            <a:ext cx="824248" cy="8500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7"/>
            <a:endCxn id="6" idx="3"/>
          </p:cNvCxnSpPr>
          <p:nvPr/>
        </p:nvCxnSpPr>
        <p:spPr>
          <a:xfrm flipV="1">
            <a:off x="2931092" y="3803576"/>
            <a:ext cx="976005" cy="10927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5"/>
            <a:endCxn id="10" idx="2"/>
          </p:cNvCxnSpPr>
          <p:nvPr/>
        </p:nvCxnSpPr>
        <p:spPr>
          <a:xfrm>
            <a:off x="2931092" y="5497393"/>
            <a:ext cx="2129097" cy="6992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6"/>
            <a:endCxn id="8" idx="3"/>
          </p:cNvCxnSpPr>
          <p:nvPr/>
        </p:nvCxnSpPr>
        <p:spPr>
          <a:xfrm flipV="1">
            <a:off x="3051800" y="3013658"/>
            <a:ext cx="2980188" cy="21832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6"/>
          </p:cNvCxnSpPr>
          <p:nvPr/>
        </p:nvCxnSpPr>
        <p:spPr>
          <a:xfrm flipV="1">
            <a:off x="3051800" y="4234375"/>
            <a:ext cx="4980852" cy="962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65868" y="5253142"/>
            <a:ext cx="4502385" cy="8641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858880" y="31378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572000" y="2743200"/>
            <a:ext cx="1398494" cy="5558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6"/>
            <a:endCxn id="9" idx="2"/>
          </p:cNvCxnSpPr>
          <p:nvPr/>
        </p:nvCxnSpPr>
        <p:spPr>
          <a:xfrm>
            <a:off x="4610637" y="3503054"/>
            <a:ext cx="3364587" cy="5704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1" idx="1"/>
          </p:cNvCxnSpPr>
          <p:nvPr/>
        </p:nvCxnSpPr>
        <p:spPr>
          <a:xfrm>
            <a:off x="4572000" y="3639671"/>
            <a:ext cx="3102893" cy="21208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5"/>
          </p:cNvCxnSpPr>
          <p:nvPr/>
        </p:nvCxnSpPr>
        <p:spPr>
          <a:xfrm>
            <a:off x="4489929" y="3803576"/>
            <a:ext cx="799247" cy="20414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840951" y="1102676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</a:p>
        </p:txBody>
      </p:sp>
      <p:cxnSp>
        <p:nvCxnSpPr>
          <p:cNvPr id="35" name="Straight Connector 34"/>
          <p:cNvCxnSpPr>
            <a:stCxn id="8" idx="5"/>
            <a:endCxn id="9" idx="1"/>
          </p:cNvCxnSpPr>
          <p:nvPr/>
        </p:nvCxnSpPr>
        <p:spPr>
          <a:xfrm>
            <a:off x="6614820" y="3013658"/>
            <a:ext cx="1481112" cy="7592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8" idx="4"/>
            <a:endCxn id="11" idx="0"/>
          </p:cNvCxnSpPr>
          <p:nvPr/>
        </p:nvCxnSpPr>
        <p:spPr>
          <a:xfrm>
            <a:off x="6323404" y="3138138"/>
            <a:ext cx="1642905" cy="2497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589431" y="3090930"/>
            <a:ext cx="592428" cy="27689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0891429" y="1841919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</a:p>
        </p:txBody>
      </p:sp>
      <p:cxnSp>
        <p:nvCxnSpPr>
          <p:cNvPr id="48" name="Straight Connector 47"/>
          <p:cNvCxnSpPr>
            <a:stCxn id="9" idx="4"/>
          </p:cNvCxnSpPr>
          <p:nvPr/>
        </p:nvCxnSpPr>
        <p:spPr>
          <a:xfrm flipH="1">
            <a:off x="8125097" y="4498469"/>
            <a:ext cx="262251" cy="118387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9" idx="3"/>
            <a:endCxn id="10" idx="6"/>
          </p:cNvCxnSpPr>
          <p:nvPr/>
        </p:nvCxnSpPr>
        <p:spPr>
          <a:xfrm flipH="1">
            <a:off x="5884437" y="4373989"/>
            <a:ext cx="2211495" cy="182269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0919564" y="2643779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5749662" y="6189785"/>
            <a:ext cx="1818757" cy="2652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0947700" y="347377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51015" y="2137341"/>
            <a:ext cx="4312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60000" dist="29997" dir="5400000" sy="-100000" algn="bl" rotWithShape="0"/>
                </a:effectLst>
              </a:rPr>
              <a:t>TOTAL = 15</a:t>
            </a:r>
          </a:p>
        </p:txBody>
      </p:sp>
    </p:spTree>
    <p:extLst>
      <p:ext uri="{BB962C8B-B14F-4D97-AF65-F5344CB8AC3E}">
        <p14:creationId xmlns:p14="http://schemas.microsoft.com/office/powerpoint/2010/main" val="232090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4" grpId="0"/>
      <p:bldP spid="33" grpId="0"/>
      <p:bldP spid="46" grpId="0"/>
      <p:bldP spid="51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95" y="163186"/>
            <a:ext cx="9720072" cy="1499616"/>
          </a:xfrm>
        </p:spPr>
        <p:txBody>
          <a:bodyPr/>
          <a:lstStyle/>
          <a:p>
            <a:pPr algn="ctr"/>
            <a:r>
              <a:rPr lang="en-US" dirty="0"/>
              <a:t>PERIMETER &amp; AREA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9706" y="1225474"/>
            <a:ext cx="914400" cy="9144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1760" y="1223127"/>
            <a:ext cx="914400" cy="9144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17361" y="2137530"/>
            <a:ext cx="914400" cy="9144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1760" y="2137529"/>
            <a:ext cx="914400" cy="9144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15396" y="1688124"/>
                <a:ext cx="6081793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×2=4 </m:t>
                    </m:r>
                  </m:oMath>
                </a14:m>
                <a:r>
                  <a:rPr lang="en-US" sz="3600" dirty="0"/>
                  <a:t>AREA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2+2+2+2=8</m:t>
                    </m:r>
                  </m:oMath>
                </a14:m>
                <a:r>
                  <a:rPr lang="en-US" sz="3600" dirty="0"/>
                  <a:t> PERIMETER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396" y="1688124"/>
                <a:ext cx="6081793" cy="1107996"/>
              </a:xfrm>
              <a:prstGeom prst="rect">
                <a:avLst/>
              </a:prstGeom>
              <a:blipFill rotWithShape="0">
                <a:blip r:embed="rId2"/>
                <a:stretch>
                  <a:fillRect t="-11538" r="-4108" b="-24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986443" y="435150"/>
                <a:ext cx="2898614" cy="135998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cap="none" spc="0" dirty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accent5"/>
                              </a:solidFill>
                              <a:effectLst>
                                <a:outerShdw blurRad="12700" dist="38100" dir="2700000" algn="tl" rotWithShape="0">
                                  <a:schemeClr val="accent5">
                                    <a:lumMod val="60000"/>
                                    <a:lumOff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cap="none" spc="0" dirty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accent5"/>
                              </a:solidFill>
                              <a:effectLst>
                                <a:outerShdw blurRad="12700" dist="38100" dir="2700000" algn="tl" rotWithShape="0">
                                  <a:schemeClr val="accent5">
                                    <a:lumMod val="60000"/>
                                    <a:lumOff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</m:num>
                        <m:den>
                          <m:r>
                            <a:rPr lang="en-US" sz="4400" b="1" i="1" cap="none" spc="0" dirty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accent5"/>
                              </a:solidFill>
                              <a:effectLst>
                                <a:outerShdw blurRad="12700" dist="38100" dir="2700000" algn="tl" rotWithShape="0">
                                  <a:schemeClr val="accent5">
                                    <a:lumMod val="60000"/>
                                    <a:lumOff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r>
                        <a:rPr lang="en-US" sz="44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cap="none" spc="0" dirty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accent5"/>
                              </a:solidFill>
                              <a:effectLst>
                                <a:outerShdw blurRad="12700" dist="38100" dir="2700000" algn="tl" rotWithShape="0">
                                  <a:schemeClr val="accent5">
                                    <a:lumMod val="60000"/>
                                    <a:lumOff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cap="none" spc="0" dirty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accent5"/>
                              </a:solidFill>
                              <a:effectLst>
                                <a:outerShdw blurRad="12700" dist="38100" dir="2700000" algn="tl" rotWithShape="0">
                                  <a:schemeClr val="accent5">
                                    <a:lumMod val="60000"/>
                                    <a:lumOff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cap="none" spc="0" dirty="0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chemeClr val="accent5"/>
                              </a:solidFill>
                              <a:effectLst>
                                <a:outerShdw blurRad="12700" dist="38100" dir="2700000" algn="tl" rotWithShape="0">
                                  <a:schemeClr val="accent5">
                                    <a:lumMod val="60000"/>
                                    <a:lumOff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443" y="435150"/>
                <a:ext cx="2898614" cy="1359988"/>
              </a:xfrm>
              <a:prstGeom prst="rect">
                <a:avLst/>
              </a:prstGeom>
              <a:blipFill rotWithShape="0">
                <a:blip r:embed="rId3"/>
                <a:stretch>
                  <a:fillRect b="-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517361" y="3684976"/>
            <a:ext cx="914400" cy="914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57552" y="3682631"/>
            <a:ext cx="914400" cy="914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00087" y="3682631"/>
            <a:ext cx="914400" cy="914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42623" y="3682632"/>
            <a:ext cx="914400" cy="914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69279" y="3742006"/>
                <a:ext cx="6077243" cy="87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A=4, P=10 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79" y="3742006"/>
                <a:ext cx="6077243" cy="876137"/>
              </a:xfrm>
              <a:prstGeom prst="rect">
                <a:avLst/>
              </a:prstGeom>
              <a:blipFill rotWithShape="0">
                <a:blip r:embed="rId4"/>
                <a:stretch>
                  <a:fillRect l="-3009" b="-17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418743" y="5504809"/>
            <a:ext cx="914400" cy="914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97919" y="5495846"/>
            <a:ext cx="914400" cy="914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96414" y="5495844"/>
            <a:ext cx="914400" cy="914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50084" y="5504809"/>
            <a:ext cx="914400" cy="914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21679" y="4719158"/>
                <a:ext cx="6077243" cy="87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A=4, P=16 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79" y="4719158"/>
                <a:ext cx="6077243" cy="876137"/>
              </a:xfrm>
              <a:prstGeom prst="rect">
                <a:avLst/>
              </a:prstGeom>
              <a:blipFill rotWithShape="0">
                <a:blip r:embed="rId5"/>
                <a:stretch>
                  <a:fillRect l="-3009" b="-17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29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11" y="180975"/>
            <a:ext cx="1082992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2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438473"/>
              </p:ext>
            </p:extLst>
          </p:nvPr>
        </p:nvGraphicFramePr>
        <p:xfrm>
          <a:off x="307144" y="228600"/>
          <a:ext cx="10820400" cy="64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056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635359"/>
              </p:ext>
            </p:extLst>
          </p:nvPr>
        </p:nvGraphicFramePr>
        <p:xfrm>
          <a:off x="307144" y="228600"/>
          <a:ext cx="10820400" cy="64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20786" y="1110399"/>
            <a:ext cx="6811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Is there a majority 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3518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1000</TotalTime>
  <Words>303</Words>
  <Application>Microsoft Office PowerPoint</Application>
  <PresentationFormat>Widescreen</PresentationFormat>
  <Paragraphs>121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Cambria Math</vt:lpstr>
      <vt:lpstr>Tw Cen MT</vt:lpstr>
      <vt:lpstr>Tw Cen MT Condensed</vt:lpstr>
      <vt:lpstr>Wingdings 3</vt:lpstr>
      <vt:lpstr>Integral</vt:lpstr>
      <vt:lpstr>ODDS &amp; ENDS</vt:lpstr>
      <vt:lpstr>WHAT’S THE POINT?</vt:lpstr>
      <vt:lpstr>How many Line SEGMENTS between 2 POINTS?</vt:lpstr>
      <vt:lpstr>How many Line SEGMENTS between 2 POINTS?</vt:lpstr>
      <vt:lpstr>Take 6 POINTS  &amp;  CONNECT EVERY PAIR </vt:lpstr>
      <vt:lpstr>PERIMETER &amp;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LINES OF SYMMETRY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MIDNIGHT CONFUSION</vt:lpstr>
      <vt:lpstr>You have an urn with 3 red and 2 green balls. Pick two at random – don’t replace the first ball before picking the second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ODDS &amp; ENDS</dc:title>
  <dc:creator>Ed Keppelmann</dc:creator>
  <cp:lastModifiedBy>MathEddie</cp:lastModifiedBy>
  <cp:revision>41</cp:revision>
  <dcterms:created xsi:type="dcterms:W3CDTF">2016-06-30T16:26:11Z</dcterms:created>
  <dcterms:modified xsi:type="dcterms:W3CDTF">2016-07-22T17:12:53Z</dcterms:modified>
</cp:coreProperties>
</file>